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431" r:id="rId2"/>
    <p:sldId id="327" r:id="rId3"/>
    <p:sldId id="328" r:id="rId4"/>
    <p:sldId id="355" r:id="rId5"/>
    <p:sldId id="256" r:id="rId6"/>
    <p:sldId id="362" r:id="rId7"/>
    <p:sldId id="365" r:id="rId8"/>
    <p:sldId id="432" r:id="rId9"/>
    <p:sldId id="433" r:id="rId10"/>
    <p:sldId id="434" r:id="rId11"/>
    <p:sldId id="435" r:id="rId12"/>
    <p:sldId id="444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446" r:id="rId23"/>
    <p:sldId id="258" r:id="rId24"/>
    <p:sldId id="259" r:id="rId25"/>
    <p:sldId id="260" r:id="rId26"/>
    <p:sldId id="261" r:id="rId27"/>
    <p:sldId id="337" r:id="rId28"/>
    <p:sldId id="408" r:id="rId29"/>
    <p:sldId id="409" r:id="rId30"/>
    <p:sldId id="411" r:id="rId31"/>
    <p:sldId id="413" r:id="rId32"/>
    <p:sldId id="414" r:id="rId33"/>
    <p:sldId id="415" r:id="rId34"/>
    <p:sldId id="416" r:id="rId35"/>
    <p:sldId id="417" r:id="rId36"/>
    <p:sldId id="338" r:id="rId37"/>
    <p:sldId id="334" r:id="rId38"/>
    <p:sldId id="262" r:id="rId39"/>
    <p:sldId id="263" r:id="rId40"/>
    <p:sldId id="264" r:id="rId41"/>
    <p:sldId id="265" r:id="rId42"/>
    <p:sldId id="418" r:id="rId43"/>
    <p:sldId id="267" r:id="rId44"/>
    <p:sldId id="268" r:id="rId45"/>
    <p:sldId id="335" r:id="rId46"/>
    <p:sldId id="269" r:id="rId47"/>
    <p:sldId id="270" r:id="rId48"/>
    <p:sldId id="271" r:id="rId49"/>
    <p:sldId id="272" r:id="rId50"/>
    <p:sldId id="273" r:id="rId51"/>
    <p:sldId id="274" r:id="rId52"/>
    <p:sldId id="340" r:id="rId53"/>
    <p:sldId id="419" r:id="rId54"/>
    <p:sldId id="420" r:id="rId55"/>
    <p:sldId id="278" r:id="rId56"/>
    <p:sldId id="279" r:id="rId57"/>
    <p:sldId id="280" r:id="rId58"/>
    <p:sldId id="281" r:id="rId59"/>
    <p:sldId id="282" r:id="rId60"/>
    <p:sldId id="299" r:id="rId61"/>
    <p:sldId id="300" r:id="rId62"/>
    <p:sldId id="289" r:id="rId63"/>
    <p:sldId id="291" r:id="rId64"/>
    <p:sldId id="287" r:id="rId65"/>
    <p:sldId id="445" r:id="rId66"/>
    <p:sldId id="422" r:id="rId67"/>
    <p:sldId id="296" r:id="rId68"/>
    <p:sldId id="277" r:id="rId69"/>
    <p:sldId id="283" r:id="rId70"/>
    <p:sldId id="284" r:id="rId71"/>
    <p:sldId id="285" r:id="rId72"/>
    <p:sldId id="286" r:id="rId73"/>
    <p:sldId id="301" r:id="rId74"/>
    <p:sldId id="302" r:id="rId75"/>
    <p:sldId id="359" r:id="rId76"/>
    <p:sldId id="360" r:id="rId77"/>
    <p:sldId id="368" r:id="rId78"/>
    <p:sldId id="372" r:id="rId79"/>
    <p:sldId id="397" r:id="rId80"/>
    <p:sldId id="341" r:id="rId81"/>
    <p:sldId id="303" r:id="rId82"/>
    <p:sldId id="369" r:id="rId83"/>
    <p:sldId id="370" r:id="rId84"/>
    <p:sldId id="371" r:id="rId85"/>
    <p:sldId id="343" r:id="rId86"/>
    <p:sldId id="348" r:id="rId87"/>
    <p:sldId id="342" r:id="rId88"/>
    <p:sldId id="349" r:id="rId89"/>
    <p:sldId id="345" r:id="rId90"/>
    <p:sldId id="346" r:id="rId91"/>
    <p:sldId id="347" r:id="rId92"/>
    <p:sldId id="399" r:id="rId93"/>
    <p:sldId id="374" r:id="rId94"/>
    <p:sldId id="373" r:id="rId95"/>
    <p:sldId id="398" r:id="rId96"/>
    <p:sldId id="376" r:id="rId97"/>
    <p:sldId id="392" r:id="rId98"/>
    <p:sldId id="375" r:id="rId99"/>
    <p:sldId id="380" r:id="rId100"/>
    <p:sldId id="383" r:id="rId101"/>
    <p:sldId id="384" r:id="rId102"/>
    <p:sldId id="385" r:id="rId103"/>
    <p:sldId id="381" r:id="rId104"/>
    <p:sldId id="387" r:id="rId105"/>
    <p:sldId id="386" r:id="rId106"/>
    <p:sldId id="388" r:id="rId107"/>
    <p:sldId id="391" r:id="rId108"/>
    <p:sldId id="393" r:id="rId109"/>
    <p:sldId id="389" r:id="rId110"/>
    <p:sldId id="394" r:id="rId111"/>
    <p:sldId id="395" r:id="rId112"/>
    <p:sldId id="390" r:id="rId113"/>
    <p:sldId id="382" r:id="rId114"/>
    <p:sldId id="396" r:id="rId115"/>
    <p:sldId id="400" r:id="rId116"/>
    <p:sldId id="351" r:id="rId117"/>
    <p:sldId id="352" r:id="rId118"/>
    <p:sldId id="314" r:id="rId119"/>
    <p:sldId id="315" r:id="rId120"/>
    <p:sldId id="403" r:id="rId121"/>
    <p:sldId id="404" r:id="rId122"/>
    <p:sldId id="405" r:id="rId123"/>
    <p:sldId id="406" r:id="rId124"/>
    <p:sldId id="377" r:id="rId125"/>
    <p:sldId id="378" r:id="rId126"/>
    <p:sldId id="379" r:id="rId127"/>
    <p:sldId id="407" r:id="rId128"/>
    <p:sldId id="402" r:id="rId129"/>
    <p:sldId id="306" r:id="rId130"/>
    <p:sldId id="358" r:id="rId131"/>
    <p:sldId id="307" r:id="rId132"/>
    <p:sldId id="308" r:id="rId133"/>
    <p:sldId id="309" r:id="rId134"/>
    <p:sldId id="310" r:id="rId135"/>
    <p:sldId id="311" r:id="rId136"/>
    <p:sldId id="312" r:id="rId137"/>
    <p:sldId id="313" r:id="rId138"/>
    <p:sldId id="316" r:id="rId139"/>
    <p:sldId id="317" r:id="rId140"/>
    <p:sldId id="353" r:id="rId141"/>
    <p:sldId id="354" r:id="rId142"/>
    <p:sldId id="423" r:id="rId143"/>
    <p:sldId id="424" r:id="rId144"/>
    <p:sldId id="425" r:id="rId145"/>
    <p:sldId id="426" r:id="rId146"/>
    <p:sldId id="427" r:id="rId147"/>
    <p:sldId id="428" r:id="rId148"/>
    <p:sldId id="429" r:id="rId149"/>
    <p:sldId id="318" r:id="rId150"/>
    <p:sldId id="319" r:id="rId151"/>
    <p:sldId id="430" r:id="rId152"/>
    <p:sldId id="436" r:id="rId153"/>
    <p:sldId id="439" r:id="rId154"/>
    <p:sldId id="437" r:id="rId155"/>
    <p:sldId id="440" r:id="rId156"/>
    <p:sldId id="441" r:id="rId157"/>
    <p:sldId id="442" r:id="rId158"/>
    <p:sldId id="443" r:id="rId15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70" d="100"/>
          <a:sy n="70" d="100"/>
        </p:scale>
        <p:origin x="10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66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1.jpeg"/><Relationship Id="rId5" Type="http://schemas.openxmlformats.org/officeDocument/2006/relationships/image" Target="../media/image45.png"/><Relationship Id="rId10" Type="http://schemas.openxmlformats.org/officeDocument/2006/relationships/image" Target="../media/image120.png"/><Relationship Id="rId4" Type="http://schemas.openxmlformats.org/officeDocument/2006/relationships/image" Target="../media/image44.jpeg"/><Relationship Id="rId9" Type="http://schemas.openxmlformats.org/officeDocument/2006/relationships/image" Target="../media/image11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43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jpeg"/><Relationship Id="rId9" Type="http://schemas.openxmlformats.org/officeDocument/2006/relationships/image" Target="../media/image1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45.png"/><Relationship Id="rId4" Type="http://schemas.openxmlformats.org/officeDocument/2006/relationships/image" Target="../media/image76.png"/><Relationship Id="rId9" Type="http://schemas.openxmlformats.org/officeDocument/2006/relationships/image" Target="../media/image44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6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222A11-4418-4D11-9E31-D285278A57CC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47847-C7D9-4CC7-95A2-C0548E8242A3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C13F711-2ECA-4DE1-9402-FF8902E2020A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A0D00C-492F-4AD6-87BE-60787C8FE990}"/>
              </a:ext>
            </a:extLst>
          </p:cNvPr>
          <p:cNvSpPr txBox="1"/>
          <p:nvPr/>
        </p:nvSpPr>
        <p:spPr>
          <a:xfrm>
            <a:off x="2334087" y="5677948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4982A0-EF78-47B0-BE2A-D52828D8E12F}"/>
              </a:ext>
            </a:extLst>
          </p:cNvPr>
          <p:cNvSpPr txBox="1"/>
          <p:nvPr/>
        </p:nvSpPr>
        <p:spPr>
          <a:xfrm rot="16200000">
            <a:off x="65028" y="3547239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51868C-2CC6-4CA9-AC45-06D26630269A}"/>
              </a:ext>
            </a:extLst>
          </p:cNvPr>
          <p:cNvSpPr txBox="1"/>
          <p:nvPr/>
        </p:nvSpPr>
        <p:spPr>
          <a:xfrm>
            <a:off x="2492990" y="1525506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2B11FDC-A114-40C8-AD71-C0AC5841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5D80DFB-4149-43D5-B4FB-A971D7FD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006D3B2-951B-462B-AC25-FE839AD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8A789F8-B2A4-46C4-9774-C51D8D3BD302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7816E56-7C0E-473D-A5BA-4D4216D5855A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93ED4F-A6C0-474A-A798-5F07AC1CD1BF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8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28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CNTK, Theano, …</a:t>
            </a:r>
          </a:p>
        </p:txBody>
      </p:sp>
      <p:pic>
        <p:nvPicPr>
          <p:cNvPr id="5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-1488692" y="3041058"/>
            <a:ext cx="2304320" cy="792110"/>
          </a:xfrm>
          <a:prstGeom prst="wedgeRoundRectCallout">
            <a:avLst>
              <a:gd name="adj1" fmla="val 80058"/>
              <a:gd name="adj2" fmla="val 195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17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775" y="2571408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2556271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8" y="2513477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 rechteckige Legende 19"/>
          <p:cNvSpPr/>
          <p:nvPr/>
        </p:nvSpPr>
        <p:spPr bwMode="auto">
          <a:xfrm>
            <a:off x="-1488692" y="3972819"/>
            <a:ext cx="2304320" cy="556631"/>
          </a:xfrm>
          <a:prstGeom prst="wedgeRoundRectCallout">
            <a:avLst>
              <a:gd name="adj1" fmla="val 109774"/>
              <a:gd name="adj2" fmla="val 33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22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05" y="4421151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0" grpId="0" animBg="1"/>
      <p:bldP spid="2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-1764704" y="1981373"/>
            <a:ext cx="2448340" cy="792110"/>
          </a:xfrm>
          <a:prstGeom prst="wedgeRoundRectCallout">
            <a:avLst>
              <a:gd name="adj1" fmla="val 90178"/>
              <a:gd name="adj2" fmla="val 56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-1764704" y="2845493"/>
            <a:ext cx="2448340" cy="1080150"/>
          </a:xfrm>
          <a:prstGeom prst="wedgeRoundRectCallout">
            <a:avLst>
              <a:gd name="adj1" fmla="val 77257"/>
              <a:gd name="adj2" fmla="val 19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CV 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6588280" y="3645030"/>
            <a:ext cx="2448340" cy="504070"/>
          </a:xfrm>
          <a:prstGeom prst="wedgeRoundRectCallout">
            <a:avLst>
              <a:gd name="adj1" fmla="val -63405"/>
              <a:gd name="adj2" fmla="val 275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-1764704" y="4017588"/>
            <a:ext cx="2448340" cy="559092"/>
          </a:xfrm>
          <a:prstGeom prst="wedgeRoundRectCallout">
            <a:avLst>
              <a:gd name="adj1" fmla="val 82740"/>
              <a:gd name="adj2" fmla="val 82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-1764704" y="4653136"/>
            <a:ext cx="2448340" cy="1291734"/>
          </a:xfrm>
          <a:prstGeom prst="wedgeRoundRectCallout">
            <a:avLst>
              <a:gd name="adj1" fmla="val 94775"/>
              <a:gd name="adj2" fmla="val -309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-3175423" y="4652086"/>
            <a:ext cx="3744520" cy="749144"/>
          </a:xfrm>
          <a:prstGeom prst="wedgeRoundRectCallout">
            <a:avLst>
              <a:gd name="adj1" fmla="val 73628"/>
              <a:gd name="adj2" fmla="val -195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7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59" y="5324461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968" y="5324461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-1735223" y="3118386"/>
            <a:ext cx="2304320" cy="792110"/>
          </a:xfrm>
          <a:prstGeom prst="wedgeRoundRectCallout">
            <a:avLst>
              <a:gd name="adj1" fmla="val 81304"/>
              <a:gd name="adj2" fmla="val 145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RapidMiner</a:t>
            </a:r>
            <a:r>
              <a:rPr lang="de-DE" sz="1600" dirty="0">
                <a:solidFill>
                  <a:srgbClr val="000000"/>
                </a:solidFill>
              </a:rPr>
              <a:t>, WEKA, …</a:t>
            </a:r>
          </a:p>
        </p:txBody>
      </p:sp>
      <p:pic>
        <p:nvPicPr>
          <p:cNvPr id="28" name="Picture 14" descr="Bildergebnis fÃ¼r rapidmi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326" y="3198144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Bildergebnis fÃ¼r weka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18" y="3155350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bgerundete rechteckige Legende 29"/>
          <p:cNvSpPr/>
          <p:nvPr/>
        </p:nvSpPr>
        <p:spPr bwMode="auto">
          <a:xfrm>
            <a:off x="-1735223" y="4009656"/>
            <a:ext cx="2304320" cy="556631"/>
          </a:xfrm>
          <a:prstGeom prst="wedgeRoundRectCallout">
            <a:avLst>
              <a:gd name="adj1" fmla="val 78690"/>
              <a:gd name="adj2" fmla="val -248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32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2" descr="OpenCV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1" y="5293205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bgerundete rechteckige Legende 33"/>
          <p:cNvSpPr/>
          <p:nvPr/>
        </p:nvSpPr>
        <p:spPr bwMode="auto">
          <a:xfrm>
            <a:off x="-3056847" y="2074241"/>
            <a:ext cx="3625944" cy="936130"/>
          </a:xfrm>
          <a:prstGeom prst="wedgeRoundRectCallout">
            <a:avLst>
              <a:gd name="adj1" fmla="val 80900"/>
              <a:gd name="adj2" fmla="val 33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35" name="Picture 2" descr="Bildergebnis fÃ¼r kera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umm2_smal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867025"/>
            <a:ext cx="876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418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86236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77485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7323" y="2483023"/>
            <a:ext cx="1473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Knoweldge</a:t>
            </a:r>
            <a:r>
              <a:rPr lang="de-DE" sz="1400" b="1" dirty="0"/>
              <a:t>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30842" y="1871684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30842" y="2864386"/>
            <a:ext cx="8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Ontology</a:t>
            </a:r>
            <a:endParaRPr lang="de-DE" sz="1400" dirty="0"/>
          </a:p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99614" y="2483023"/>
            <a:ext cx="86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Ontology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59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79250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8" name="L-Form 7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L-Form 8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74642"/>
              <a:gd name="adj2" fmla="val 828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pipeline-based</a:t>
            </a:r>
            <a:r>
              <a:rPr lang="de-DE" sz="16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BoW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tf-idf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br>
              <a:rPr lang="de-DE" sz="1600" dirty="0">
                <a:solidFill>
                  <a:srgbClr val="000000"/>
                </a:solidFill>
              </a:rPr>
            </a:br>
            <a:r>
              <a:rPr lang="de-DE" sz="1600" dirty="0">
                <a:solidFill>
                  <a:srgbClr val="000000"/>
                </a:solidFill>
              </a:rPr>
              <a:t>n-gram, </a:t>
            </a:r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ildergebnis fÃ¼r gate nl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77" y="3503786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building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blocks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L-Form 21"/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3" name="L-Form 22"/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1280853" y="5085230"/>
            <a:ext cx="2304320" cy="720100"/>
          </a:xfrm>
          <a:prstGeom prst="wedgeRoundRectCallout">
            <a:avLst>
              <a:gd name="adj1" fmla="val 55038"/>
              <a:gd name="adj2" fmla="val -1227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Stanford </a:t>
            </a:r>
            <a:r>
              <a:rPr lang="de-DE" sz="1600" dirty="0" err="1">
                <a:solidFill>
                  <a:srgbClr val="000000"/>
                </a:solidFill>
              </a:rPr>
              <a:t>Tokenizer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Tagger</a:t>
            </a:r>
            <a:r>
              <a:rPr lang="de-DE" sz="1600" dirty="0">
                <a:solidFill>
                  <a:srgbClr val="000000"/>
                </a:solidFill>
              </a:rPr>
              <a:t>, Parser,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44455" y="3284980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UIMA, GATE, …</a:t>
            </a:r>
          </a:p>
        </p:txBody>
      </p:sp>
      <p:sp>
        <p:nvSpPr>
          <p:cNvPr id="27" name="Abgerundete rechteckige Legende 26"/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28" name="Picture 8" descr="Bildergebnis fÃ¼r uim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28" y="2699785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Bildergebnis fÃ¼r stanford pars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899592" y="5669411"/>
            <a:ext cx="98186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20" y="5766886"/>
            <a:ext cx="1710779" cy="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Bildergebnis fÃ¼r germane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5733256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gebnis fÃ¼r amazon aw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ildergebnis fÃ¼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Bildergebnis fÃ¼r ibm watso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Bildergebnis fÃ¼r ms azur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bgerundete rechteckige Legende 35"/>
          <p:cNvSpPr/>
          <p:nvPr/>
        </p:nvSpPr>
        <p:spPr bwMode="auto">
          <a:xfrm>
            <a:off x="3617322" y="5085230"/>
            <a:ext cx="2106806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…  </a:t>
            </a:r>
          </a:p>
        </p:txBody>
      </p:sp>
      <p:pic>
        <p:nvPicPr>
          <p:cNvPr id="37" name="Picture 18" descr="Bildergebnis fÃ¼r tensorflo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9" y="5876247"/>
            <a:ext cx="501148" cy="4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Bildergebnis fÃ¼r scikit learn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5848757"/>
            <a:ext cx="674290" cy="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60" y="5805330"/>
            <a:ext cx="620033" cy="5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0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552733" y="306895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5148080" y="3356990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3552733" y="27809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267680" y="33350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3552733" y="24928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267680" y="422111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2267680" y="39330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67680" y="36450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1BFEA8-4BAB-46CF-B255-BD2903E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0" y="908650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57322" y="3030639"/>
            <a:ext cx="1154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Non-</a:t>
            </a:r>
            <a:r>
              <a:rPr lang="de-DE" sz="1200" b="1" dirty="0" err="1"/>
              <a:t>symbolic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/>
              <a:t>AI /</a:t>
            </a:r>
          </a:p>
          <a:p>
            <a:pPr algn="ctr"/>
            <a:r>
              <a:rPr lang="de-DE" sz="1200" b="1" dirty="0" err="1"/>
              <a:t>Machine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Data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15771" y="3111194"/>
            <a:ext cx="10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Symbolic</a:t>
            </a:r>
            <a:r>
              <a:rPr lang="de-DE" sz="1200" b="1" dirty="0"/>
              <a:t> AI /</a:t>
            </a:r>
          </a:p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282289" y="1573411"/>
            <a:ext cx="16722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Information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09553" y="2741862"/>
            <a:ext cx="1217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/>
              <a:t>Sensor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94317" y="2609301"/>
            <a:ext cx="11801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/>
              <a:t>Agent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459054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3088</Words>
  <Application>Microsoft Office PowerPoint</Application>
  <PresentationFormat>Bildschirmpräsentation (4:3)</PresentationFormat>
  <Paragraphs>1244</Paragraphs>
  <Slides>158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158</vt:i4>
      </vt:variant>
    </vt:vector>
  </HeadingPairs>
  <TitlesOfParts>
    <vt:vector size="167" baseType="lpstr">
      <vt:lpstr>Arial</vt:lpstr>
      <vt:lpstr>Calibri</vt:lpstr>
      <vt:lpstr>Cambria Math</vt:lpstr>
      <vt:lpstr>Courier New</vt:lpstr>
      <vt:lpstr>HDA DIN Office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428</cp:revision>
  <dcterms:created xsi:type="dcterms:W3CDTF">2015-04-01T08:25:24Z</dcterms:created>
  <dcterms:modified xsi:type="dcterms:W3CDTF">2022-10-04T10:15:11Z</dcterms:modified>
</cp:coreProperties>
</file>